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21396325" cy="30267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86" autoAdjust="0"/>
  </p:normalViewPr>
  <p:slideViewPr>
    <p:cSldViewPr snapToGrid="0">
      <p:cViewPr>
        <p:scale>
          <a:sx n="100" d="100"/>
          <a:sy n="100" d="100"/>
        </p:scale>
        <p:origin x="58" y="-162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4E302-52E8-49F4-BC54-52F92FE53D5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42B20-6643-44A5-8A2B-5FBEE77A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2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1pPr>
    <a:lvl2pPr marL="1239926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2pPr>
    <a:lvl3pPr marL="2479853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3pPr>
    <a:lvl4pPr marL="3719779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4pPr>
    <a:lvl5pPr marL="4959706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5pPr>
    <a:lvl6pPr marL="6199632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6pPr>
    <a:lvl7pPr marL="7439558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7pPr>
    <a:lvl8pPr marL="8679485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8pPr>
    <a:lvl9pPr marL="9919411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42B20-6643-44A5-8A2B-5FBEE77A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2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3466"/>
            <a:ext cx="18186876" cy="10537496"/>
          </a:xfrm>
        </p:spPr>
        <p:txBody>
          <a:bodyPr anchor="b"/>
          <a:lstStyle>
            <a:lvl1pPr algn="ctr">
              <a:defRPr sz="14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1" y="15897328"/>
            <a:ext cx="16047244" cy="7307583"/>
          </a:xfrm>
        </p:spPr>
        <p:txBody>
          <a:bodyPr/>
          <a:lstStyle>
            <a:lvl1pPr marL="0" indent="0" algn="ctr">
              <a:buNone/>
              <a:defRPr sz="5616"/>
            </a:lvl1pPr>
            <a:lvl2pPr marL="1069802" indent="0" algn="ctr">
              <a:buNone/>
              <a:defRPr sz="4680"/>
            </a:lvl2pPr>
            <a:lvl3pPr marL="2139605" indent="0" algn="ctr">
              <a:buNone/>
              <a:defRPr sz="4212"/>
            </a:lvl3pPr>
            <a:lvl4pPr marL="3209407" indent="0" algn="ctr">
              <a:buNone/>
              <a:defRPr sz="3744"/>
            </a:lvl4pPr>
            <a:lvl5pPr marL="4279209" indent="0" algn="ctr">
              <a:buNone/>
              <a:defRPr sz="3744"/>
            </a:lvl5pPr>
            <a:lvl6pPr marL="5349011" indent="0" algn="ctr">
              <a:buNone/>
              <a:defRPr sz="3744"/>
            </a:lvl6pPr>
            <a:lvl7pPr marL="6418814" indent="0" algn="ctr">
              <a:buNone/>
              <a:defRPr sz="3744"/>
            </a:lvl7pPr>
            <a:lvl8pPr marL="7488616" indent="0" algn="ctr">
              <a:buNone/>
              <a:defRPr sz="3744"/>
            </a:lvl8pPr>
            <a:lvl9pPr marL="8558418" indent="0" algn="ctr">
              <a:buNone/>
              <a:defRPr sz="37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2401-FFF4-43DD-9D6B-BBE4B42F057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15F-86F0-459A-AE56-D4D5C221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2401-FFF4-43DD-9D6B-BBE4B42F057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15F-86F0-459A-AE56-D4D5C221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1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452"/>
            <a:ext cx="4613583" cy="25650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8" y="1611452"/>
            <a:ext cx="13573294" cy="25650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2401-FFF4-43DD-9D6B-BBE4B42F057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15F-86F0-459A-AE56-D4D5C221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7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2401-FFF4-43DD-9D6B-BBE4B42F057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15F-86F0-459A-AE56-D4D5C221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7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5" y="7545809"/>
            <a:ext cx="18454330" cy="12590343"/>
          </a:xfrm>
        </p:spPr>
        <p:txBody>
          <a:bodyPr anchor="b"/>
          <a:lstStyle>
            <a:lvl1pPr>
              <a:defRPr sz="14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5" y="20255262"/>
            <a:ext cx="18454330" cy="6620964"/>
          </a:xfrm>
        </p:spPr>
        <p:txBody>
          <a:bodyPr/>
          <a:lstStyle>
            <a:lvl1pPr marL="0" indent="0">
              <a:buNone/>
              <a:defRPr sz="5616">
                <a:solidFill>
                  <a:schemeClr val="tx1"/>
                </a:solidFill>
              </a:defRPr>
            </a:lvl1pPr>
            <a:lvl2pPr marL="1069802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2pPr>
            <a:lvl3pPr marL="2139605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3pPr>
            <a:lvl4pPr marL="3209407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4pPr>
            <a:lvl5pPr marL="4279209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5pPr>
            <a:lvl6pPr marL="5349011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6pPr>
            <a:lvl7pPr marL="6418814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7pPr>
            <a:lvl8pPr marL="7488616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8pPr>
            <a:lvl9pPr marL="8558418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2401-FFF4-43DD-9D6B-BBE4B42F057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15F-86F0-459A-AE56-D4D5C221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9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7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2401-FFF4-43DD-9D6B-BBE4B42F057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15F-86F0-459A-AE56-D4D5C221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1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459"/>
            <a:ext cx="18454330" cy="5850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7" y="7419688"/>
            <a:ext cx="9051647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7" y="11055963"/>
            <a:ext cx="9051647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1" y="7419688"/>
            <a:ext cx="9096225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1" y="11055963"/>
            <a:ext cx="9096225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2401-FFF4-43DD-9D6B-BBE4B42F057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15F-86F0-459A-AE56-D4D5C221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0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2401-FFF4-43DD-9D6B-BBE4B42F057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15F-86F0-459A-AE56-D4D5C221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2401-FFF4-43DD-9D6B-BBE4B42F057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15F-86F0-459A-AE56-D4D5C221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2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5" y="4357934"/>
            <a:ext cx="10831890" cy="21509383"/>
          </a:xfrm>
        </p:spPr>
        <p:txBody>
          <a:bodyPr/>
          <a:lstStyle>
            <a:lvl1pPr>
              <a:defRPr sz="7488"/>
            </a:lvl1pPr>
            <a:lvl2pPr>
              <a:defRPr sz="6552"/>
            </a:lvl2pPr>
            <a:lvl3pPr>
              <a:defRPr sz="5616"/>
            </a:lvl3pPr>
            <a:lvl4pPr>
              <a:defRPr sz="4680"/>
            </a:lvl4pPr>
            <a:lvl5pPr>
              <a:defRPr sz="4680"/>
            </a:lvl5pPr>
            <a:lvl6pPr>
              <a:defRPr sz="4680"/>
            </a:lvl6pPr>
            <a:lvl7pPr>
              <a:defRPr sz="4680"/>
            </a:lvl7pPr>
            <a:lvl8pPr>
              <a:defRPr sz="4680"/>
            </a:lvl8pPr>
            <a:lvl9pPr>
              <a:defRPr sz="4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2401-FFF4-43DD-9D6B-BBE4B42F057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15F-86F0-459A-AE56-D4D5C221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4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5" y="4357934"/>
            <a:ext cx="10831890" cy="21509383"/>
          </a:xfrm>
        </p:spPr>
        <p:txBody>
          <a:bodyPr anchor="t"/>
          <a:lstStyle>
            <a:lvl1pPr marL="0" indent="0">
              <a:buNone/>
              <a:defRPr sz="7488"/>
            </a:lvl1pPr>
            <a:lvl2pPr marL="1069802" indent="0">
              <a:buNone/>
              <a:defRPr sz="6552"/>
            </a:lvl2pPr>
            <a:lvl3pPr marL="2139605" indent="0">
              <a:buNone/>
              <a:defRPr sz="5616"/>
            </a:lvl3pPr>
            <a:lvl4pPr marL="3209407" indent="0">
              <a:buNone/>
              <a:defRPr sz="4680"/>
            </a:lvl4pPr>
            <a:lvl5pPr marL="4279209" indent="0">
              <a:buNone/>
              <a:defRPr sz="4680"/>
            </a:lvl5pPr>
            <a:lvl6pPr marL="5349011" indent="0">
              <a:buNone/>
              <a:defRPr sz="4680"/>
            </a:lvl6pPr>
            <a:lvl7pPr marL="6418814" indent="0">
              <a:buNone/>
              <a:defRPr sz="4680"/>
            </a:lvl7pPr>
            <a:lvl8pPr marL="7488616" indent="0">
              <a:buNone/>
              <a:defRPr sz="4680"/>
            </a:lvl8pPr>
            <a:lvl9pPr marL="8558418" indent="0">
              <a:buNone/>
              <a:defRPr sz="4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2401-FFF4-43DD-9D6B-BBE4B42F057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15F-86F0-459A-AE56-D4D5C221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459"/>
            <a:ext cx="184543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7261"/>
            <a:ext cx="184543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7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2401-FFF4-43DD-9D6B-BBE4B42F057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3" y="28053287"/>
            <a:ext cx="7221260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215F-86F0-459A-AE56-D4D5C221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6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9605" rtl="0" eaLnBrk="1" latinLnBrk="0" hangingPunct="1">
        <a:lnSpc>
          <a:spcPct val="90000"/>
        </a:lnSpc>
        <a:spcBef>
          <a:spcPct val="0"/>
        </a:spcBef>
        <a:buNone/>
        <a:defRPr sz="10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901" indent="-534901" algn="l" defTabSz="213960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2" kern="1200">
          <a:solidFill>
            <a:schemeClr val="tx1"/>
          </a:solidFill>
          <a:latin typeface="+mn-lt"/>
          <a:ea typeface="+mn-ea"/>
          <a:cs typeface="+mn-cs"/>
        </a:defRPr>
      </a:lvl1pPr>
      <a:lvl2pPr marL="160470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2pPr>
      <a:lvl3pPr marL="2674506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744308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814110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88391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953715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8023517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9093319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1pPr>
      <a:lvl2pPr marL="1069802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139605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3pPr>
      <a:lvl4pPr marL="3209407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279209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349011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418814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7488616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8558418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55D448-B745-9024-BCB2-BC416C8E2E86}"/>
              </a:ext>
            </a:extLst>
          </p:cNvPr>
          <p:cNvSpPr/>
          <p:nvPr/>
        </p:nvSpPr>
        <p:spPr>
          <a:xfrm>
            <a:off x="271298" y="164803"/>
            <a:ext cx="20594936" cy="71187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000000</a:t>
            </a:r>
          </a:p>
        </p:txBody>
      </p:sp>
      <p:pic>
        <p:nvPicPr>
          <p:cNvPr id="5" name="Picture 4" descr="A computer with a dna strand on it&#10;&#10;Description automatically generated">
            <a:extLst>
              <a:ext uri="{FF2B5EF4-FFF2-40B4-BE49-F238E27FC236}">
                <a16:creationId xmlns:a16="http://schemas.microsoft.com/office/drawing/2014/main" id="{8D306948-D5B5-2CD5-BBB6-F203AA1CE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1" y="3168214"/>
            <a:ext cx="4020138" cy="40201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FD2F07-B87E-556E-95D7-523253D8BDE8}"/>
              </a:ext>
            </a:extLst>
          </p:cNvPr>
          <p:cNvSpPr/>
          <p:nvPr/>
        </p:nvSpPr>
        <p:spPr>
          <a:xfrm>
            <a:off x="13234567" y="1364937"/>
            <a:ext cx="4581128" cy="1803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200" b="1" dirty="0">
                <a:solidFill>
                  <a:schemeClr val="bg2"/>
                </a:solidFill>
              </a:rPr>
              <a:t>FACULTY OF BIOLOGY AND GEOLOGY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19EAF-AE4F-6DFC-CAAB-221D2D594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5895" y="3978280"/>
            <a:ext cx="13277344" cy="3234166"/>
          </a:xfrm>
        </p:spPr>
        <p:txBody>
          <a:bodyPr>
            <a:noAutofit/>
          </a:bodyPr>
          <a:lstStyle/>
          <a:p>
            <a:pPr algn="l"/>
            <a:r>
              <a:rPr lang="en-US" sz="8800" b="1" dirty="0">
                <a:solidFill>
                  <a:schemeClr val="bg1"/>
                </a:solidFill>
                <a:latin typeface="Aptos" panose="020B0004020202020204" pitchFamily="34" charset="0"/>
              </a:rPr>
              <a:t>Master’s Program </a:t>
            </a:r>
            <a:br>
              <a:rPr lang="en-US" sz="88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sz="8800" b="1" dirty="0">
                <a:solidFill>
                  <a:schemeClr val="bg1"/>
                </a:solidFill>
                <a:latin typeface="Aptos" panose="020B0004020202020204" pitchFamily="34" charset="0"/>
              </a:rPr>
              <a:t>Bioinformatics Applied in Life Science (English)</a:t>
            </a:r>
            <a:endParaRPr lang="en-US" sz="8800" b="1" dirty="0">
              <a:latin typeface="Aptos" panose="020B00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77B5FC-0ECF-44AC-0FF4-34759EFC5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600" y="241781"/>
            <a:ext cx="3162807" cy="31628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B49256-FD1F-6D26-FD56-CEF6F9E40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3" y="173914"/>
            <a:ext cx="7362447" cy="3732105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35B32FC8-2E56-741D-4144-C1E52303A7DB}"/>
              </a:ext>
            </a:extLst>
          </p:cNvPr>
          <p:cNvSpPr txBox="1">
            <a:spLocks/>
          </p:cNvSpPr>
          <p:nvPr/>
        </p:nvSpPr>
        <p:spPr>
          <a:xfrm>
            <a:off x="688063" y="13254743"/>
            <a:ext cx="6694616" cy="754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1396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Aptos" panose="020B0004020202020204" pitchFamily="34" charset="0"/>
              </a:rPr>
              <a:t> CAREER OPPORTUNITIES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8D2197B-8EDD-DDA0-F482-9FDCFD829645}"/>
              </a:ext>
            </a:extLst>
          </p:cNvPr>
          <p:cNvSpPr txBox="1">
            <a:spLocks/>
          </p:cNvSpPr>
          <p:nvPr/>
        </p:nvSpPr>
        <p:spPr>
          <a:xfrm>
            <a:off x="815320" y="14121703"/>
            <a:ext cx="14013199" cy="3870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139605" rtl="0" eaLnBrk="1" latinLnBrk="0" hangingPunct="1">
              <a:lnSpc>
                <a:spcPct val="90000"/>
              </a:lnSpc>
              <a:spcBef>
                <a:spcPts val="2340"/>
              </a:spcBef>
              <a:buFont typeface="Arial" panose="020B0604020202020204" pitchFamily="34" charset="0"/>
              <a:buNone/>
              <a:defRPr sz="56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802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4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9605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42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9407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9209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9011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8814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8616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8418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200" dirty="0">
                <a:latin typeface="Aptos" panose="020B0004020202020204" pitchFamily="34" charset="0"/>
              </a:rPr>
              <a:t>Graduates of this research-oriented Master program can pursue careers in:</a:t>
            </a:r>
          </a:p>
          <a:p>
            <a:pPr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ptos" panose="020B0004020202020204" pitchFamily="34" charset="0"/>
              </a:rPr>
              <a:t>Research and development in life sciences, biotechnology, and genomics.</a:t>
            </a:r>
          </a:p>
          <a:p>
            <a:pPr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ptos" panose="020B0004020202020204" pitchFamily="34" charset="0"/>
              </a:rPr>
              <a:t>Data mining, </a:t>
            </a:r>
            <a:r>
              <a:rPr lang="en-US" sz="3200" dirty="0" err="1">
                <a:latin typeface="Aptos" panose="020B0004020202020204" pitchFamily="34" charset="0"/>
              </a:rPr>
              <a:t>biocuration</a:t>
            </a:r>
            <a:r>
              <a:rPr lang="en-US" sz="3200" dirty="0">
                <a:latin typeface="Aptos" panose="020B0004020202020204" pitchFamily="34" charset="0"/>
              </a:rPr>
              <a:t>, and software development.</a:t>
            </a:r>
          </a:p>
          <a:p>
            <a:pPr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ptos" panose="020B0004020202020204" pitchFamily="34" charset="0"/>
              </a:rPr>
              <a:t>Academic research (PhD) in computational biology and life sciences.</a:t>
            </a:r>
          </a:p>
          <a:p>
            <a:pPr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ptos" panose="020B0004020202020204" pitchFamily="34" charset="0"/>
              </a:rPr>
              <a:t>Roles such as Research assistant in biology/bioinformatics.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71E4DD8-62F2-25CC-8A70-6F0888DD4326}"/>
              </a:ext>
            </a:extLst>
          </p:cNvPr>
          <p:cNvSpPr txBox="1">
            <a:spLocks/>
          </p:cNvSpPr>
          <p:nvPr/>
        </p:nvSpPr>
        <p:spPr>
          <a:xfrm>
            <a:off x="6385140" y="19030684"/>
            <a:ext cx="14653666" cy="4344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139605" rtl="0" eaLnBrk="1" latinLnBrk="0" hangingPunct="1">
              <a:lnSpc>
                <a:spcPct val="90000"/>
              </a:lnSpc>
              <a:spcBef>
                <a:spcPts val="2340"/>
              </a:spcBef>
              <a:buFont typeface="Arial" panose="020B0604020202020204" pitchFamily="34" charset="0"/>
              <a:buNone/>
              <a:defRPr sz="56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802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4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9605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42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9407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9209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9011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8814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8616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8418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200" b="1" dirty="0">
                <a:latin typeface="Aptos" panose="020B0004020202020204" pitchFamily="34" charset="0"/>
              </a:rPr>
              <a:t>1</a:t>
            </a:r>
            <a:r>
              <a:rPr lang="en-US" sz="3200" b="1" baseline="30000" dirty="0">
                <a:latin typeface="Aptos" panose="020B0004020202020204" pitchFamily="34" charset="0"/>
              </a:rPr>
              <a:t>st</a:t>
            </a:r>
            <a:r>
              <a:rPr lang="en-US" sz="3200" b="1" dirty="0">
                <a:latin typeface="Aptos" panose="020B0004020202020204" pitchFamily="34" charset="0"/>
              </a:rPr>
              <a:t> semester: </a:t>
            </a:r>
            <a:r>
              <a:rPr lang="en-US" sz="3200" dirty="0">
                <a:latin typeface="Aptos" panose="020B0004020202020204" pitchFamily="34" charset="0"/>
              </a:rPr>
              <a:t>Introductory courses in molecular biology and informatics to strengthen students' backgrounds.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200" b="1" dirty="0">
                <a:latin typeface="Aptos" panose="020B0004020202020204" pitchFamily="34" charset="0"/>
              </a:rPr>
              <a:t>2</a:t>
            </a:r>
            <a:r>
              <a:rPr lang="en-US" sz="3200" b="1" baseline="30000" dirty="0">
                <a:latin typeface="Aptos" panose="020B0004020202020204" pitchFamily="34" charset="0"/>
              </a:rPr>
              <a:t>nd</a:t>
            </a:r>
            <a:r>
              <a:rPr lang="en-US" sz="3200" b="1" dirty="0">
                <a:latin typeface="Aptos" panose="020B0004020202020204" pitchFamily="34" charset="0"/>
              </a:rPr>
              <a:t> and 3</a:t>
            </a:r>
            <a:r>
              <a:rPr lang="en-US" sz="3200" b="1" baseline="30000" dirty="0">
                <a:latin typeface="Aptos" panose="020B0004020202020204" pitchFamily="34" charset="0"/>
              </a:rPr>
              <a:t>rd</a:t>
            </a:r>
            <a:r>
              <a:rPr lang="en-US" sz="3200" b="1" dirty="0">
                <a:latin typeface="Aptos" panose="020B0004020202020204" pitchFamily="34" charset="0"/>
              </a:rPr>
              <a:t> semesters: </a:t>
            </a:r>
            <a:r>
              <a:rPr lang="en-US" sz="3200" dirty="0">
                <a:latin typeface="Aptos" panose="020B0004020202020204" pitchFamily="34" charset="0"/>
              </a:rPr>
              <a:t>Advanced courses including Structural Bioinformatics, Applied Statistics, Advanced Programming, Big Data Processing, and Machine Learning in Bioinformatics. Students can specialize in biomedical or environmental bioinformatics.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200" b="1" dirty="0">
                <a:latin typeface="Aptos" panose="020B0004020202020204" pitchFamily="34" charset="0"/>
              </a:rPr>
              <a:t>4</a:t>
            </a:r>
            <a:r>
              <a:rPr lang="en-US" sz="3200" b="1" baseline="30000" dirty="0">
                <a:latin typeface="Aptos" panose="020B0004020202020204" pitchFamily="34" charset="0"/>
              </a:rPr>
              <a:t>th</a:t>
            </a:r>
            <a:r>
              <a:rPr lang="en-US" sz="3200" b="1" dirty="0">
                <a:latin typeface="Aptos" panose="020B0004020202020204" pitchFamily="34" charset="0"/>
              </a:rPr>
              <a:t> semester</a:t>
            </a:r>
            <a:r>
              <a:rPr lang="en-US" sz="3200" dirty="0">
                <a:latin typeface="Aptos" panose="020B0004020202020204" pitchFamily="34" charset="0"/>
              </a:rPr>
              <a:t>: Individual research project and internship, with support from over 10 public and private R&amp;D companies.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827853C2-BCD7-8FF5-FEC4-5C96142EBCF7}"/>
              </a:ext>
            </a:extLst>
          </p:cNvPr>
          <p:cNvSpPr txBox="1">
            <a:spLocks/>
          </p:cNvSpPr>
          <p:nvPr/>
        </p:nvSpPr>
        <p:spPr>
          <a:xfrm>
            <a:off x="1929265" y="24738368"/>
            <a:ext cx="11882266" cy="9525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21396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Aptos" panose="020B0004020202020204" pitchFamily="34" charset="0"/>
              </a:rPr>
              <a:t>TARGET CANDIDATES &amp; ADMISSION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C2BBF3A9-C128-B970-44F4-AB60BF2AFA32}"/>
              </a:ext>
            </a:extLst>
          </p:cNvPr>
          <p:cNvSpPr txBox="1">
            <a:spLocks/>
          </p:cNvSpPr>
          <p:nvPr/>
        </p:nvSpPr>
        <p:spPr>
          <a:xfrm>
            <a:off x="648590" y="25880649"/>
            <a:ext cx="13003126" cy="3750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139605" rtl="0" eaLnBrk="1" latinLnBrk="0" hangingPunct="1">
              <a:lnSpc>
                <a:spcPct val="90000"/>
              </a:lnSpc>
              <a:spcBef>
                <a:spcPts val="2340"/>
              </a:spcBef>
              <a:buFont typeface="Arial" panose="020B0604020202020204" pitchFamily="34" charset="0"/>
              <a:buNone/>
              <a:defRPr sz="56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802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4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9605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42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9407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9209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9011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8814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8616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8418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dirty="0">
                <a:latin typeface="Aptos" panose="020B0004020202020204" pitchFamily="34" charset="0"/>
              </a:rPr>
              <a:t>Open to graduates with a background in STEM, life sciences, health and medical sciences, or agriculture.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dirty="0">
                <a:latin typeface="Aptos" panose="020B0004020202020204" pitchFamily="34" charset="0"/>
              </a:rPr>
              <a:t>Admissions take place in July and September each year.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dirty="0">
                <a:latin typeface="Aptos" panose="020B0004020202020204" pitchFamily="34" charset="0"/>
              </a:rPr>
              <a:t>Admission score breakdown: </a:t>
            </a:r>
          </a:p>
          <a:p>
            <a:pPr marL="1527002" lvl="1" indent="-457200" algn="l">
              <a:buFont typeface="Wingdings" panose="05000000000000000000" pitchFamily="2" charset="2"/>
              <a:buChar char="ü"/>
            </a:pPr>
            <a:r>
              <a:rPr lang="en-US" sz="2400" dirty="0">
                <a:latin typeface="Aptos" panose="020B0004020202020204" pitchFamily="34" charset="0"/>
              </a:rPr>
              <a:t>50% Interview (motivation and graduation thesis topic) and </a:t>
            </a:r>
          </a:p>
          <a:p>
            <a:pPr marL="1527002" lvl="1" indent="-457200" algn="l">
              <a:buFont typeface="Wingdings" panose="05000000000000000000" pitchFamily="2" charset="2"/>
              <a:buChar char="ü"/>
            </a:pPr>
            <a:r>
              <a:rPr lang="en-US" sz="2400" dirty="0">
                <a:latin typeface="Aptos" panose="020B0004020202020204" pitchFamily="34" charset="0"/>
              </a:rPr>
              <a:t>50% Graduation average.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8C862095-3FA3-1884-2F2A-D763D50ADD9E}"/>
              </a:ext>
            </a:extLst>
          </p:cNvPr>
          <p:cNvSpPr txBox="1">
            <a:spLocks/>
          </p:cNvSpPr>
          <p:nvPr/>
        </p:nvSpPr>
        <p:spPr>
          <a:xfrm>
            <a:off x="6685317" y="17867734"/>
            <a:ext cx="4405702" cy="9525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21396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Aptos" panose="020B0004020202020204" pitchFamily="34" charset="0"/>
              </a:rPr>
              <a:t>CURRICULUM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E55F2A0-526E-D7D9-A89A-82FABA32C805}"/>
              </a:ext>
            </a:extLst>
          </p:cNvPr>
          <p:cNvGrpSpPr/>
          <p:nvPr/>
        </p:nvGrpSpPr>
        <p:grpSpPr>
          <a:xfrm>
            <a:off x="1078055" y="18675406"/>
            <a:ext cx="5029667" cy="5321523"/>
            <a:chOff x="14858953" y="18615890"/>
            <a:chExt cx="5029667" cy="532152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9FCC7C9-DE98-53F5-748D-76192A00B966}"/>
                </a:ext>
              </a:extLst>
            </p:cNvPr>
            <p:cNvCxnSpPr>
              <a:cxnSpLocks/>
            </p:cNvCxnSpPr>
            <p:nvPr/>
          </p:nvCxnSpPr>
          <p:spPr>
            <a:xfrm>
              <a:off x="14997266" y="20099375"/>
              <a:ext cx="4861366" cy="0"/>
            </a:xfrm>
            <a:prstGeom prst="line">
              <a:avLst/>
            </a:prstGeom>
            <a:ln w="76200">
              <a:solidFill>
                <a:schemeClr val="tx1">
                  <a:alpha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2452C74C-5C41-1E83-D8A6-34E56D94C21C}"/>
                </a:ext>
              </a:extLst>
            </p:cNvPr>
            <p:cNvSpPr/>
            <p:nvPr/>
          </p:nvSpPr>
          <p:spPr>
            <a:xfrm>
              <a:off x="14918079" y="22199771"/>
              <a:ext cx="3406963" cy="415141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Aptos" panose="020B0004020202020204" pitchFamily="34" charset="0"/>
                </a:rPr>
                <a:t>Individual project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199B47F-70CD-0563-36D0-9C7D9EA18B8B}"/>
                </a:ext>
              </a:extLst>
            </p:cNvPr>
            <p:cNvSpPr/>
            <p:nvPr/>
          </p:nvSpPr>
          <p:spPr>
            <a:xfrm>
              <a:off x="15757266" y="22761750"/>
              <a:ext cx="3406963" cy="415141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Aptos" panose="020B0004020202020204" pitchFamily="34" charset="0"/>
                </a:rPr>
                <a:t>Internship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6522724-E09D-1850-4C79-62E468CDC651}"/>
                </a:ext>
              </a:extLst>
            </p:cNvPr>
            <p:cNvSpPr/>
            <p:nvPr/>
          </p:nvSpPr>
          <p:spPr>
            <a:xfrm>
              <a:off x="16481657" y="23305597"/>
              <a:ext cx="3406963" cy="415141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Aptos" panose="020B0004020202020204" pitchFamily="34" charset="0"/>
                </a:rPr>
                <a:t>Dissertation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B28B13A-C134-828D-84C5-861D709DBA16}"/>
                </a:ext>
              </a:extLst>
            </p:cNvPr>
            <p:cNvSpPr/>
            <p:nvPr/>
          </p:nvSpPr>
          <p:spPr>
            <a:xfrm>
              <a:off x="14918079" y="18615890"/>
              <a:ext cx="2346247" cy="1210639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Computational skills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85FC977-F5BA-1F59-5BB0-A1C93E09AF53}"/>
                </a:ext>
              </a:extLst>
            </p:cNvPr>
            <p:cNvSpPr/>
            <p:nvPr/>
          </p:nvSpPr>
          <p:spPr>
            <a:xfrm>
              <a:off x="17523187" y="18632923"/>
              <a:ext cx="2303362" cy="1210639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Molecular biology skills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DB6EC2-C735-AF74-CEFB-0F5E8CCE2273}"/>
                </a:ext>
              </a:extLst>
            </p:cNvPr>
            <p:cNvCxnSpPr>
              <a:cxnSpLocks/>
            </p:cNvCxnSpPr>
            <p:nvPr/>
          </p:nvCxnSpPr>
          <p:spPr>
            <a:xfrm>
              <a:off x="14918079" y="21918820"/>
              <a:ext cx="4861366" cy="0"/>
            </a:xfrm>
            <a:prstGeom prst="line">
              <a:avLst/>
            </a:prstGeom>
            <a:ln w="76200">
              <a:solidFill>
                <a:schemeClr val="tx1">
                  <a:alpha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0E0291E3-E27B-437B-6081-03CDAF13B92F}"/>
                </a:ext>
              </a:extLst>
            </p:cNvPr>
            <p:cNvSpPr/>
            <p:nvPr/>
          </p:nvSpPr>
          <p:spPr>
            <a:xfrm>
              <a:off x="14858953" y="20392490"/>
              <a:ext cx="2346247" cy="1210639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Biomedical bioinformatics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46EB985-9DC9-38C6-2F7D-8D5CB58860AB}"/>
                </a:ext>
              </a:extLst>
            </p:cNvPr>
            <p:cNvSpPr/>
            <p:nvPr/>
          </p:nvSpPr>
          <p:spPr>
            <a:xfrm>
              <a:off x="17464061" y="20409523"/>
              <a:ext cx="2303362" cy="1210639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Environmental bioinformatics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CBBF4DC-7F73-CECC-6FDD-414A38F597B7}"/>
                </a:ext>
              </a:extLst>
            </p:cNvPr>
            <p:cNvCxnSpPr>
              <a:cxnSpLocks/>
            </p:cNvCxnSpPr>
            <p:nvPr/>
          </p:nvCxnSpPr>
          <p:spPr>
            <a:xfrm>
              <a:off x="14965183" y="23937413"/>
              <a:ext cx="4861366" cy="0"/>
            </a:xfrm>
            <a:prstGeom prst="line">
              <a:avLst/>
            </a:prstGeom>
            <a:ln w="76200">
              <a:solidFill>
                <a:schemeClr val="tx1">
                  <a:alpha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2E3CB1E-B714-9F62-5D67-2DD82DAC570E}"/>
              </a:ext>
            </a:extLst>
          </p:cNvPr>
          <p:cNvGrpSpPr/>
          <p:nvPr/>
        </p:nvGrpSpPr>
        <p:grpSpPr>
          <a:xfrm>
            <a:off x="14515118" y="12912207"/>
            <a:ext cx="6065887" cy="5510489"/>
            <a:chOff x="15185255" y="12513664"/>
            <a:chExt cx="5680979" cy="5178581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D038429-8750-5492-C155-6BE4D6D7E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525131" y="15706674"/>
              <a:ext cx="4405703" cy="198557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33E751C-86BB-261C-48FC-A750754FB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11006" y="12817178"/>
              <a:ext cx="1955228" cy="4344951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3459DAE-0188-EB64-F317-831881E42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5255" y="12513664"/>
              <a:ext cx="4158141" cy="3119591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76FA1027-8F8C-C9F0-AEB4-9303C05531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935" y="23524726"/>
            <a:ext cx="7494322" cy="3379793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B6E9A0CE-B9D0-EB46-1377-88EE902E0B10}"/>
              </a:ext>
            </a:extLst>
          </p:cNvPr>
          <p:cNvGrpSpPr/>
          <p:nvPr/>
        </p:nvGrpSpPr>
        <p:grpSpPr>
          <a:xfrm>
            <a:off x="1319610" y="7557353"/>
            <a:ext cx="4327636" cy="5828557"/>
            <a:chOff x="16324572" y="24269401"/>
            <a:chExt cx="4327636" cy="5828557"/>
          </a:xfrm>
        </p:grpSpPr>
        <p:pic>
          <p:nvPicPr>
            <p:cNvPr id="82" name="Picture 81" descr="A close up of a map&#10;&#10;Description automatically generated">
              <a:extLst>
                <a:ext uri="{FF2B5EF4-FFF2-40B4-BE49-F238E27FC236}">
                  <a16:creationId xmlns:a16="http://schemas.microsoft.com/office/drawing/2014/main" id="{28969CC1-9DCF-BF75-369B-3B77A2668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4559" y="26032138"/>
              <a:ext cx="2017649" cy="245624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0EDFBD38-D505-3999-D621-B285AF4AB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950380" y="26001626"/>
              <a:ext cx="5650112" cy="2542551"/>
            </a:xfrm>
            <a:prstGeom prst="rect">
              <a:avLst/>
            </a:prstGeom>
          </p:spPr>
        </p:pic>
        <p:pic>
          <p:nvPicPr>
            <p:cNvPr id="79" name="Picture 78" descr="A colorful circle with lines&#10;&#10;Description automatically generated">
              <a:extLst>
                <a:ext uri="{FF2B5EF4-FFF2-40B4-BE49-F238E27FC236}">
                  <a16:creationId xmlns:a16="http://schemas.microsoft.com/office/drawing/2014/main" id="{73C8E5EC-FEE4-6A3B-6F7E-0AFFFE1DB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4572" y="24269401"/>
              <a:ext cx="2035620" cy="203562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564CA5B-2BA2-7194-46D5-5CA1BD8DB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408811" y="28388334"/>
              <a:ext cx="4225770" cy="1354687"/>
            </a:xfrm>
            <a:prstGeom prst="rect">
              <a:avLst/>
            </a:prstGeom>
          </p:spPr>
        </p:pic>
        <p:pic>
          <p:nvPicPr>
            <p:cNvPr id="80" name="Picture 79" descr="A close up of a logo&#10;&#10;Description automatically generated">
              <a:extLst>
                <a:ext uri="{FF2B5EF4-FFF2-40B4-BE49-F238E27FC236}">
                  <a16:creationId xmlns:a16="http://schemas.microsoft.com/office/drawing/2014/main" id="{FFAAB508-9D0D-26C3-EEF5-A64EBED7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2020" y="24284280"/>
              <a:ext cx="2326422" cy="2035620"/>
            </a:xfrm>
            <a:prstGeom prst="rect">
              <a:avLst/>
            </a:prstGeom>
          </p:spPr>
        </p:pic>
      </p:grp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473EFB50-2596-8845-3108-DDFE100A7704}"/>
              </a:ext>
            </a:extLst>
          </p:cNvPr>
          <p:cNvSpPr txBox="1">
            <a:spLocks/>
          </p:cNvSpPr>
          <p:nvPr/>
        </p:nvSpPr>
        <p:spPr>
          <a:xfrm>
            <a:off x="6036068" y="7491866"/>
            <a:ext cx="14158774" cy="5045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139605" rtl="0" eaLnBrk="1" latinLnBrk="0" hangingPunct="1">
              <a:lnSpc>
                <a:spcPct val="90000"/>
              </a:lnSpc>
              <a:spcBef>
                <a:spcPts val="2340"/>
              </a:spcBef>
              <a:buFont typeface="Arial" panose="020B0604020202020204" pitchFamily="34" charset="0"/>
              <a:buNone/>
              <a:defRPr sz="56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802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4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9605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42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9407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9209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9011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8814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8616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8418" indent="0" algn="ctr" defTabSz="2139605" rtl="0" eaLnBrk="1" latinLnBrk="0" hangingPunct="1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None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000" b="1" dirty="0">
                <a:latin typeface="Aptos" panose="020B0004020202020204" pitchFamily="34" charset="0"/>
              </a:rPr>
              <a:t>KEY FEATURES</a:t>
            </a:r>
          </a:p>
          <a:p>
            <a:pPr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ptos" panose="020B0004020202020204" pitchFamily="34" charset="0"/>
              </a:rPr>
              <a:t>120 ECTS credits, 4 semesters, full-time program</a:t>
            </a:r>
          </a:p>
          <a:p>
            <a:pPr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ptos" panose="020B0004020202020204" pitchFamily="34" charset="0"/>
              </a:rPr>
              <a:t>The only Bioinformatics Master’s program in Romania taught in English</a:t>
            </a:r>
          </a:p>
          <a:p>
            <a:pPr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ptos" panose="020B0004020202020204" pitchFamily="34" charset="0"/>
              </a:rPr>
              <a:t>Flexible curriculum tailored to biomedical and environmental bioinformatics</a:t>
            </a:r>
          </a:p>
          <a:p>
            <a:pPr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ptos" panose="020B0004020202020204" pitchFamily="34" charset="0"/>
              </a:rPr>
              <a:t>Strong academic and industry network, including collaborations with Romanian and international experts</a:t>
            </a:r>
          </a:p>
          <a:p>
            <a:pPr indent="-5715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ptos" panose="020B0004020202020204" pitchFamily="34" charset="0"/>
              </a:rPr>
              <a:t>Partnerships with private and public entities, providing internship and research opportunities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2DB3A610-B251-A5EC-9260-F8A17C0213DA}"/>
              </a:ext>
            </a:extLst>
          </p:cNvPr>
          <p:cNvSpPr/>
          <p:nvPr/>
        </p:nvSpPr>
        <p:spPr>
          <a:xfrm>
            <a:off x="11879580" y="27277947"/>
            <a:ext cx="9159226" cy="23152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latin typeface="Aptos" panose="020B0004020202020204" pitchFamily="34" charset="0"/>
              </a:rPr>
              <a:t>Apply in July or September </a:t>
            </a:r>
          </a:p>
          <a:p>
            <a:r>
              <a:rPr lang="en-US" sz="4400" b="1" dirty="0">
                <a:latin typeface="Aptos" panose="020B0004020202020204" pitchFamily="34" charset="0"/>
              </a:rPr>
              <a:t>to join the program!</a:t>
            </a:r>
          </a:p>
          <a:p>
            <a:r>
              <a:rPr lang="en-US" sz="4400" b="1" dirty="0">
                <a:latin typeface="Aptos" panose="020B0004020202020204" pitchFamily="34" charset="0"/>
              </a:rPr>
              <a:t>See </a:t>
            </a:r>
            <a:r>
              <a:rPr lang="en-US" sz="4000" b="1" i="1" dirty="0">
                <a:solidFill>
                  <a:srgbClr val="0070C0"/>
                </a:solidFill>
                <a:latin typeface="Aptos" panose="020B0004020202020204" pitchFamily="34" charset="0"/>
              </a:rPr>
              <a:t>https://biogeo.ubbcluj.ro/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10CEB9-8AFA-13C8-4CB7-90F30227EB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309080" y="27641775"/>
            <a:ext cx="1557154" cy="15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97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631a279-5a15-4d42-8c5c-c081a45901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B8C56B376FAC4A84B43F14AF8279D7" ma:contentTypeVersion="18" ma:contentTypeDescription="Create a new document." ma:contentTypeScope="" ma:versionID="9be6377d4d44f40b9cac08647f0beced">
  <xsd:schema xmlns:xsd="http://www.w3.org/2001/XMLSchema" xmlns:xs="http://www.w3.org/2001/XMLSchema" xmlns:p="http://schemas.microsoft.com/office/2006/metadata/properties" xmlns:ns3="a631a279-5a15-4d42-8c5c-c081a45901f6" xmlns:ns4="f8a1abd1-0732-4ba5-993c-eb9e15cff616" targetNamespace="http://schemas.microsoft.com/office/2006/metadata/properties" ma:root="true" ma:fieldsID="181ea5d35aabcace9480e3e0c7591358" ns3:_="" ns4:_="">
    <xsd:import namespace="a631a279-5a15-4d42-8c5c-c081a45901f6"/>
    <xsd:import namespace="f8a1abd1-0732-4ba5-993c-eb9e15cff6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SearchProperties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1a279-5a15-4d42-8c5c-c081a45901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1abd1-0732-4ba5-993c-eb9e15cff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359011-73DD-4ABC-B2C3-2DAE5BF510C4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a631a279-5a15-4d42-8c5c-c081a45901f6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8a1abd1-0732-4ba5-993c-eb9e15cff61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A03691-725C-42FD-BDDC-238A581C1D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A51EF6-65B5-441B-A04D-DEDE9C7622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31a279-5a15-4d42-8c5c-c081a45901f6"/>
    <ds:schemaRef ds:uri="f8a1abd1-0732-4ba5-993c-eb9e15cff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290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Wingdings</vt:lpstr>
      <vt:lpstr>Office Theme</vt:lpstr>
      <vt:lpstr>Master’s Program  Bioinformatics Applied in Life Science (English)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Horia-Leonard Banciu</dc:creator>
  <cp:lastModifiedBy>Horia-Leonard Banciu</cp:lastModifiedBy>
  <cp:revision>13</cp:revision>
  <dcterms:created xsi:type="dcterms:W3CDTF">2025-03-11T08:20:26Z</dcterms:created>
  <dcterms:modified xsi:type="dcterms:W3CDTF">2025-03-18T10:47:42Z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0x010100DAB8C56B376FAC4A84B43F14AF8279D7</vt:lpwstr>
  </property>
</Properties>
</file>